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2" r:id="rId9"/>
    <p:sldId id="263" r:id="rId1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lv-LV" smtClean="0"/>
              <a:t>Rediģēt šablona virsraksta stilu</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39DE329-E751-406E-B83A-8B42FAA4827B}" type="datetimeFigureOut">
              <a:rPr lang="lv-LV" smtClean="0"/>
              <a:t>01.11.2020</a:t>
            </a:fld>
            <a:endParaRPr lang="lv-LV"/>
          </a:p>
        </p:txBody>
      </p:sp>
      <p:sp>
        <p:nvSpPr>
          <p:cNvPr id="5" name="Footer Placeholder 4"/>
          <p:cNvSpPr>
            <a:spLocks noGrp="1"/>
          </p:cNvSpPr>
          <p:nvPr>
            <p:ph type="ftr" sz="quarter" idx="11"/>
          </p:nvPr>
        </p:nvSpPr>
        <p:spPr>
          <a:xfrm>
            <a:off x="2692397" y="5037663"/>
            <a:ext cx="5214635" cy="279400"/>
          </a:xfrm>
        </p:spPr>
        <p:txBody>
          <a:bodyPr/>
          <a:lstStyle/>
          <a:p>
            <a:endParaRPr lang="lv-LV"/>
          </a:p>
        </p:txBody>
      </p:sp>
      <p:sp>
        <p:nvSpPr>
          <p:cNvPr id="6" name="Slide Number Placeholder 5"/>
          <p:cNvSpPr>
            <a:spLocks noGrp="1"/>
          </p:cNvSpPr>
          <p:nvPr>
            <p:ph type="sldNum" sz="quarter" idx="12"/>
          </p:nvPr>
        </p:nvSpPr>
        <p:spPr>
          <a:xfrm>
            <a:off x="8956900" y="5037663"/>
            <a:ext cx="551167" cy="279400"/>
          </a:xfrm>
        </p:spPr>
        <p:txBody>
          <a:bodyPr/>
          <a:lstStyle/>
          <a:p>
            <a:fld id="{6AFCF8DB-8E7A-4159-B852-5EB4446D8009}" type="slidenum">
              <a:rPr lang="lv-LV" smtClean="0"/>
              <a:t>‹#›</a:t>
            </a:fld>
            <a:endParaRPr lang="lv-LV"/>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45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smtClean="0"/>
              <a:t>Noklikšķiniet uz ikonas, lai pievienotu attēlu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139DE329-E751-406E-B83A-8B42FAA4827B}" type="datetimeFigureOut">
              <a:rPr lang="lv-LV" smtClean="0"/>
              <a:t>01.11.2020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AFCF8DB-8E7A-4159-B852-5EB4446D8009}" type="slidenum">
              <a:rPr lang="lv-LV" smtClean="0"/>
              <a:t>‹#›</a:t>
            </a:fld>
            <a:endParaRPr lang="lv-LV"/>
          </a:p>
        </p:txBody>
      </p:sp>
    </p:spTree>
    <p:extLst>
      <p:ext uri="{BB962C8B-B14F-4D97-AF65-F5344CB8AC3E}">
        <p14:creationId xmlns:p14="http://schemas.microsoft.com/office/powerpoint/2010/main" val="199250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139DE329-E751-406E-B83A-8B42FAA4827B}" type="datetimeFigureOut">
              <a:rPr lang="lv-LV" smtClean="0"/>
              <a:t>01.11.2020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AFCF8DB-8E7A-4159-B852-5EB4446D8009}" type="slidenum">
              <a:rPr lang="lv-LV" smtClean="0"/>
              <a:t>‹#›</a:t>
            </a:fld>
            <a:endParaRPr lang="lv-LV"/>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818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lv-LV" smtClean="0"/>
              <a:t>Rediģēt šablona virsraksta stilu</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139DE329-E751-406E-B83A-8B42FAA4827B}" type="datetimeFigureOut">
              <a:rPr lang="lv-LV" smtClean="0"/>
              <a:t>01.11.2020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AFCF8DB-8E7A-4159-B852-5EB4446D8009}" type="slidenum">
              <a:rPr lang="lv-LV" smtClean="0"/>
              <a:t>‹#›</a:t>
            </a:fld>
            <a:endParaRPr lang="lv-LV"/>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9869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139DE329-E751-406E-B83A-8B42FAA4827B}" type="datetimeFigureOut">
              <a:rPr lang="lv-LV" smtClean="0"/>
              <a:t>01.11.2020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AFCF8DB-8E7A-4159-B852-5EB4446D8009}" type="slidenum">
              <a:rPr lang="lv-LV" smtClean="0"/>
              <a:t>‹#›</a:t>
            </a:fld>
            <a:endParaRPr lang="lv-LV"/>
          </a:p>
        </p:txBody>
      </p:sp>
    </p:spTree>
    <p:extLst>
      <p:ext uri="{BB962C8B-B14F-4D97-AF65-F5344CB8AC3E}">
        <p14:creationId xmlns:p14="http://schemas.microsoft.com/office/powerpoint/2010/main" val="491009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lv-LV" smtClean="0"/>
              <a:t>Rediģēt šablona virsraksta stilu</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139DE329-E751-406E-B83A-8B42FAA4827B}" type="datetimeFigureOut">
              <a:rPr lang="lv-LV" smtClean="0"/>
              <a:t>01.11.2020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AFCF8DB-8E7A-4159-B852-5EB4446D8009}" type="slidenum">
              <a:rPr lang="lv-LV" smtClean="0"/>
              <a:t>‹#›</a:t>
            </a:fld>
            <a:endParaRPr lang="lv-LV"/>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871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lv-LV" smtClean="0"/>
              <a:t>Rediģēt šablona virsraksta stilu</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139DE329-E751-406E-B83A-8B42FAA4827B}" type="datetimeFigureOut">
              <a:rPr lang="lv-LV" smtClean="0"/>
              <a:t>01.11.2020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AFCF8DB-8E7A-4159-B852-5EB4446D8009}" type="slidenum">
              <a:rPr lang="lv-LV" smtClean="0"/>
              <a:t>‹#›</a:t>
            </a:fld>
            <a:endParaRPr lang="lv-LV"/>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960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lv-LV" smtClean="0"/>
              <a:t>Rediģēt šablona virsraksta stilu</a:t>
            </a:r>
            <a:endParaRPr lang="en-US" dirty="0"/>
          </a:p>
        </p:txBody>
      </p:sp>
      <p:sp>
        <p:nvSpPr>
          <p:cNvPr id="3" name="Vertical Text Placeholder 2"/>
          <p:cNvSpPr>
            <a:spLocks noGrp="1"/>
          </p:cNvSpPr>
          <p:nvPr>
            <p:ph type="body" orient="vert" idx="1"/>
          </p:nvPr>
        </p:nvSpPr>
        <p:spPr/>
        <p:txBody>
          <a:bodyPr vert="eaVert" ancho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139DE329-E751-406E-B83A-8B42FAA4827B}" type="datetimeFigureOut">
              <a:rPr lang="lv-LV" smtClean="0"/>
              <a:t>01.11.2020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AFCF8DB-8E7A-4159-B852-5EB4446D8009}" type="slidenum">
              <a:rPr lang="lv-LV" smtClean="0"/>
              <a:t>‹#›</a:t>
            </a:fld>
            <a:endParaRPr lang="lv-LV"/>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17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139DE329-E751-406E-B83A-8B42FAA4827B}" type="datetimeFigureOut">
              <a:rPr lang="lv-LV" smtClean="0"/>
              <a:t>01.11.2020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AFCF8DB-8E7A-4159-B852-5EB4446D8009}" type="slidenum">
              <a:rPr lang="lv-LV" smtClean="0"/>
              <a:t>‹#›</a:t>
            </a:fld>
            <a:endParaRPr lang="lv-LV"/>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8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v-LV" smtClean="0"/>
              <a:t>Rediģēt šablona virsraksta stilu</a:t>
            </a:r>
            <a:endParaRPr lang="en-US" dirty="0"/>
          </a:p>
        </p:txBody>
      </p:sp>
      <p:sp>
        <p:nvSpPr>
          <p:cNvPr id="3" name="Content Placeholder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139DE329-E751-406E-B83A-8B42FAA4827B}" type="datetimeFigureOut">
              <a:rPr lang="lv-LV" smtClean="0"/>
              <a:t>01.11.2020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AFCF8DB-8E7A-4159-B852-5EB4446D8009}" type="slidenum">
              <a:rPr lang="lv-LV" smtClean="0"/>
              <a:t>‹#›</a:t>
            </a:fld>
            <a:endParaRPr lang="lv-LV"/>
          </a:p>
        </p:txBody>
      </p:sp>
    </p:spTree>
    <p:extLst>
      <p:ext uri="{BB962C8B-B14F-4D97-AF65-F5344CB8AC3E}">
        <p14:creationId xmlns:p14="http://schemas.microsoft.com/office/powerpoint/2010/main" val="324002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139DE329-E751-406E-B83A-8B42FAA4827B}" type="datetimeFigureOut">
              <a:rPr lang="lv-LV" smtClean="0"/>
              <a:t>01.11.2020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AFCF8DB-8E7A-4159-B852-5EB4446D8009}" type="slidenum">
              <a:rPr lang="lv-LV" smtClean="0"/>
              <a:t>‹#›</a:t>
            </a:fld>
            <a:endParaRPr lang="lv-LV"/>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36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v-LV" smtClean="0"/>
              <a:t>Rediģēt šablona virsraksta stilu</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Date Placeholder 4"/>
          <p:cNvSpPr>
            <a:spLocks noGrp="1"/>
          </p:cNvSpPr>
          <p:nvPr>
            <p:ph type="dt" sz="half" idx="10"/>
          </p:nvPr>
        </p:nvSpPr>
        <p:spPr/>
        <p:txBody>
          <a:bodyPr/>
          <a:lstStyle/>
          <a:p>
            <a:fld id="{139DE329-E751-406E-B83A-8B42FAA4827B}" type="datetimeFigureOut">
              <a:rPr lang="lv-LV" smtClean="0"/>
              <a:t>01.11.2020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AFCF8DB-8E7A-4159-B852-5EB4446D8009}" type="slidenum">
              <a:rPr lang="lv-LV" smtClean="0"/>
              <a:t>‹#›</a:t>
            </a:fld>
            <a:endParaRPr lang="lv-LV"/>
          </a:p>
        </p:txBody>
      </p:sp>
    </p:spTree>
    <p:extLst>
      <p:ext uri="{BB962C8B-B14F-4D97-AF65-F5344CB8AC3E}">
        <p14:creationId xmlns:p14="http://schemas.microsoft.com/office/powerpoint/2010/main" val="171881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Rediģēt šablona virsraksta stilu</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7" name="Date Placeholder 6"/>
          <p:cNvSpPr>
            <a:spLocks noGrp="1"/>
          </p:cNvSpPr>
          <p:nvPr>
            <p:ph type="dt" sz="half" idx="10"/>
          </p:nvPr>
        </p:nvSpPr>
        <p:spPr/>
        <p:txBody>
          <a:bodyPr/>
          <a:lstStyle/>
          <a:p>
            <a:fld id="{139DE329-E751-406E-B83A-8B42FAA4827B}" type="datetimeFigureOut">
              <a:rPr lang="lv-LV" smtClean="0"/>
              <a:t>01.11.2020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6AFCF8DB-8E7A-4159-B852-5EB4446D8009}" type="slidenum">
              <a:rPr lang="lv-LV" smtClean="0"/>
              <a:t>‹#›</a:t>
            </a:fld>
            <a:endParaRPr lang="lv-LV"/>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27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Date Placeholder 2"/>
          <p:cNvSpPr>
            <a:spLocks noGrp="1"/>
          </p:cNvSpPr>
          <p:nvPr>
            <p:ph type="dt" sz="half" idx="10"/>
          </p:nvPr>
        </p:nvSpPr>
        <p:spPr/>
        <p:txBody>
          <a:bodyPr/>
          <a:lstStyle/>
          <a:p>
            <a:fld id="{139DE329-E751-406E-B83A-8B42FAA4827B}" type="datetimeFigureOut">
              <a:rPr lang="lv-LV" smtClean="0"/>
              <a:t>01.11.2020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6AFCF8DB-8E7A-4159-B852-5EB4446D8009}" type="slidenum">
              <a:rPr lang="lv-LV" smtClean="0"/>
              <a:t>‹#›</a:t>
            </a:fld>
            <a:endParaRPr lang="lv-LV"/>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23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DE329-E751-406E-B83A-8B42FAA4827B}" type="datetimeFigureOut">
              <a:rPr lang="lv-LV" smtClean="0"/>
              <a:t>01.11.2020</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6AFCF8DB-8E7A-4159-B852-5EB4446D8009}" type="slidenum">
              <a:rPr lang="lv-LV" smtClean="0"/>
              <a:t>‹#›</a:t>
            </a:fld>
            <a:endParaRPr lang="lv-LV"/>
          </a:p>
        </p:txBody>
      </p:sp>
    </p:spTree>
    <p:extLst>
      <p:ext uri="{BB962C8B-B14F-4D97-AF65-F5344CB8AC3E}">
        <p14:creationId xmlns:p14="http://schemas.microsoft.com/office/powerpoint/2010/main" val="140350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lv-LV" smtClean="0"/>
              <a:t>Rediģēt šablona virsraksta stilu</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139DE329-E751-406E-B83A-8B42FAA4827B}" type="datetimeFigureOut">
              <a:rPr lang="lv-LV" smtClean="0"/>
              <a:t>01.11.2020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AFCF8DB-8E7A-4159-B852-5EB4446D8009}" type="slidenum">
              <a:rPr lang="lv-LV" smtClean="0"/>
              <a:t>‹#›</a:t>
            </a:fld>
            <a:endParaRPr lang="lv-LV"/>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88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lv-LV" smtClean="0"/>
              <a:t>Rediģēt šablona virsraksta stilu</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smtClean="0"/>
              <a:t>Noklikšķiniet uz ikonas, lai pievienotu attēlu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139DE329-E751-406E-B83A-8B42FAA4827B}" type="datetimeFigureOut">
              <a:rPr lang="lv-LV" smtClean="0"/>
              <a:t>01.11.2020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AFCF8DB-8E7A-4159-B852-5EB4446D8009}" type="slidenum">
              <a:rPr lang="lv-LV" smtClean="0"/>
              <a:t>‹#›</a:t>
            </a:fld>
            <a:endParaRPr lang="lv-LV"/>
          </a:p>
        </p:txBody>
      </p:sp>
    </p:spTree>
    <p:extLst>
      <p:ext uri="{BB962C8B-B14F-4D97-AF65-F5344CB8AC3E}">
        <p14:creationId xmlns:p14="http://schemas.microsoft.com/office/powerpoint/2010/main" val="219030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lv-LV" smtClean="0"/>
              <a:t>Rediģēt šablona virsraksta stilu</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9DE329-E751-406E-B83A-8B42FAA4827B}" type="datetimeFigureOut">
              <a:rPr lang="lv-LV" smtClean="0"/>
              <a:t>01.11.2020</a:t>
            </a:fld>
            <a:endParaRPr lang="lv-LV"/>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v-LV"/>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FCF8DB-8E7A-4159-B852-5EB4446D8009}" type="slidenum">
              <a:rPr lang="lv-LV" smtClean="0"/>
              <a:t>‹#›</a:t>
            </a:fld>
            <a:endParaRPr lang="lv-LV"/>
          </a:p>
        </p:txBody>
      </p:sp>
    </p:spTree>
    <p:extLst>
      <p:ext uri="{BB962C8B-B14F-4D97-AF65-F5344CB8AC3E}">
        <p14:creationId xmlns:p14="http://schemas.microsoft.com/office/powerpoint/2010/main" val="3275191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2363372" y="1589649"/>
            <a:ext cx="7399606" cy="1797015"/>
          </a:xfrm>
        </p:spPr>
        <p:txBody>
          <a:bodyPr>
            <a:normAutofit/>
          </a:bodyPr>
          <a:lstStyle/>
          <a:p>
            <a:r>
              <a:rPr lang="lv-LV" sz="3600" dirty="0" smtClean="0"/>
              <a:t>SKOLĒNU </a:t>
            </a:r>
            <a:r>
              <a:rPr lang="lv-LV" sz="3600" dirty="0" smtClean="0"/>
              <a:t>PAŠPĀRVALDES </a:t>
            </a:r>
            <a:r>
              <a:rPr lang="lv-LV" sz="3600" dirty="0" smtClean="0"/>
              <a:t>DARBA</a:t>
            </a:r>
            <a:br>
              <a:rPr lang="lv-LV" sz="3600" dirty="0" smtClean="0"/>
            </a:br>
            <a:r>
              <a:rPr lang="lv-LV" sz="3600" dirty="0" smtClean="0"/>
              <a:t>TIESISKAIS REGULĒJUMS</a:t>
            </a:r>
            <a:endParaRPr lang="lv-LV" sz="3600" dirty="0"/>
          </a:p>
        </p:txBody>
      </p:sp>
      <p:sp>
        <p:nvSpPr>
          <p:cNvPr id="3" name="Apakšvirsraksts 2"/>
          <p:cNvSpPr>
            <a:spLocks noGrp="1"/>
          </p:cNvSpPr>
          <p:nvPr>
            <p:ph type="subTitle" idx="1"/>
          </p:nvPr>
        </p:nvSpPr>
        <p:spPr>
          <a:xfrm>
            <a:off x="2692398" y="3657597"/>
            <a:ext cx="6815669" cy="1688126"/>
          </a:xfrm>
        </p:spPr>
        <p:txBody>
          <a:bodyPr>
            <a:normAutofit lnSpcReduction="10000"/>
          </a:bodyPr>
          <a:lstStyle/>
          <a:p>
            <a:endParaRPr lang="lv-LV" dirty="0" smtClean="0"/>
          </a:p>
          <a:p>
            <a:r>
              <a:rPr lang="lv-LV" dirty="0" smtClean="0"/>
              <a:t>Amatas novada Spāres pamatskola</a:t>
            </a:r>
            <a:endParaRPr lang="lv-LV" dirty="0" smtClean="0"/>
          </a:p>
          <a:p>
            <a:r>
              <a:rPr lang="lv-LV" dirty="0" smtClean="0"/>
              <a:t>2020.gads</a:t>
            </a:r>
            <a:endParaRPr lang="lv-LV" dirty="0" smtClean="0"/>
          </a:p>
          <a:p>
            <a:pPr algn="r"/>
            <a:r>
              <a:rPr lang="lv-LV" dirty="0" smtClean="0"/>
              <a:t>Sagatavoja: </a:t>
            </a:r>
            <a:r>
              <a:rPr lang="lv-LV" dirty="0" smtClean="0"/>
              <a:t>DVAJ Maritana </a:t>
            </a:r>
            <a:r>
              <a:rPr lang="lv-LV" dirty="0" err="1" smtClean="0"/>
              <a:t>Gorina</a:t>
            </a:r>
            <a:endParaRPr lang="lv-LV" dirty="0"/>
          </a:p>
        </p:txBody>
      </p:sp>
    </p:spTree>
    <p:extLst>
      <p:ext uri="{BB962C8B-B14F-4D97-AF65-F5344CB8AC3E}">
        <p14:creationId xmlns:p14="http://schemas.microsoft.com/office/powerpoint/2010/main" val="2069245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50874" y="168178"/>
            <a:ext cx="11690252" cy="3334677"/>
          </a:xfrm>
        </p:spPr>
        <p:txBody>
          <a:bodyPr>
            <a:normAutofit/>
          </a:bodyPr>
          <a:lstStyle/>
          <a:p>
            <a:r>
              <a:rPr lang="lv-LV" sz="4000" dirty="0" smtClean="0">
                <a:solidFill>
                  <a:srgbClr val="C00000"/>
                </a:solidFill>
              </a:rPr>
              <a:t>Valsts izglītības satura centrs arvien biežāk saņem pedagogu jautājumus par dažiem skolēnu pašpārvaldes darbības aspektiem. </a:t>
            </a:r>
            <a:br>
              <a:rPr lang="lv-LV" sz="4000" dirty="0" smtClean="0">
                <a:solidFill>
                  <a:srgbClr val="C00000"/>
                </a:solidFill>
              </a:rPr>
            </a:br>
            <a:r>
              <a:rPr lang="lv-LV" sz="4000" b="1" u="sng" dirty="0" smtClean="0"/>
              <a:t>Aktuālākie un biežāk uzdotie no tiem ir:</a:t>
            </a:r>
            <a:endParaRPr lang="lv-LV" sz="4000" b="1" u="sng" dirty="0"/>
          </a:p>
        </p:txBody>
      </p:sp>
      <p:sp>
        <p:nvSpPr>
          <p:cNvPr id="3" name="Satura vietturis 2"/>
          <p:cNvSpPr>
            <a:spLocks noGrp="1"/>
          </p:cNvSpPr>
          <p:nvPr>
            <p:ph idx="1"/>
          </p:nvPr>
        </p:nvSpPr>
        <p:spPr>
          <a:xfrm>
            <a:off x="838200" y="2940148"/>
            <a:ext cx="10515600" cy="3573193"/>
          </a:xfrm>
        </p:spPr>
        <p:txBody>
          <a:bodyPr>
            <a:normAutofit fontScale="92500" lnSpcReduction="10000"/>
          </a:bodyPr>
          <a:lstStyle/>
          <a:p>
            <a:r>
              <a:rPr lang="lv-LV" sz="4400" dirty="0" smtClean="0"/>
              <a:t>Vai skolēnu pašpārvaldei izglītības iestādēs obligāti jābūt? </a:t>
            </a:r>
            <a:endParaRPr lang="lv-LV" sz="4400" dirty="0" smtClean="0"/>
          </a:p>
          <a:p>
            <a:r>
              <a:rPr lang="lv-LV" sz="4400" dirty="0" smtClean="0"/>
              <a:t>Kuri normatīvie dokumenti </a:t>
            </a:r>
            <a:r>
              <a:rPr lang="lv-LV" sz="4400" dirty="0" smtClean="0"/>
              <a:t>to nosaka? </a:t>
            </a:r>
            <a:endParaRPr lang="lv-LV" sz="4400" dirty="0" smtClean="0"/>
          </a:p>
          <a:p>
            <a:r>
              <a:rPr lang="lv-LV" sz="4400" dirty="0" smtClean="0"/>
              <a:t>Kāds </a:t>
            </a:r>
            <a:r>
              <a:rPr lang="lv-LV" sz="4400" dirty="0" smtClean="0"/>
              <a:t>ir skolēnu pašpārvaldes tiesiskais regulējums?</a:t>
            </a:r>
            <a:endParaRPr lang="lv-LV" sz="4400" dirty="0"/>
          </a:p>
        </p:txBody>
      </p:sp>
    </p:spTree>
    <p:extLst>
      <p:ext uri="{BB962C8B-B14F-4D97-AF65-F5344CB8AC3E}">
        <p14:creationId xmlns:p14="http://schemas.microsoft.com/office/powerpoint/2010/main" val="2223656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717451" y="773724"/>
            <a:ext cx="10761785" cy="5303520"/>
          </a:xfrm>
        </p:spPr>
        <p:txBody>
          <a:bodyPr>
            <a:normAutofit/>
          </a:bodyPr>
          <a:lstStyle/>
          <a:p>
            <a:pPr algn="just"/>
            <a:r>
              <a:rPr lang="lv-LV" dirty="0"/>
              <a:t>Skolēnu pašpārvaldei ideālā situācijā vajadzētu būt uz </a:t>
            </a:r>
            <a:r>
              <a:rPr lang="lv-LV" dirty="0">
                <a:solidFill>
                  <a:srgbClr val="C00000"/>
                </a:solidFill>
              </a:rPr>
              <a:t>demokrātijas </a:t>
            </a:r>
            <a:r>
              <a:rPr lang="lv-LV" dirty="0" smtClean="0">
                <a:solidFill>
                  <a:srgbClr val="C00000"/>
                </a:solidFill>
              </a:rPr>
              <a:t>un brīvas </a:t>
            </a:r>
            <a:r>
              <a:rPr lang="lv-LV" dirty="0">
                <a:solidFill>
                  <a:srgbClr val="C00000"/>
                </a:solidFill>
              </a:rPr>
              <a:t>izvēles principiem </a:t>
            </a:r>
            <a:r>
              <a:rPr lang="lv-LV" dirty="0"/>
              <a:t>veidotai </a:t>
            </a:r>
            <a:r>
              <a:rPr lang="lv-LV" dirty="0" smtClean="0"/>
              <a:t>institūcija</a:t>
            </a:r>
            <a:r>
              <a:rPr lang="lv-LV" dirty="0"/>
              <a:t>, jo kā obligāts veidojums tā </a:t>
            </a:r>
            <a:r>
              <a:rPr lang="lv-LV" dirty="0" smtClean="0"/>
              <a:t>nevarēs pilnvērtīgi </a:t>
            </a:r>
            <a:r>
              <a:rPr lang="lv-LV" dirty="0"/>
              <a:t>veikt savus uzdevumus. </a:t>
            </a:r>
            <a:br>
              <a:rPr lang="lv-LV" dirty="0"/>
            </a:br>
            <a:r>
              <a:rPr lang="lv-LV" dirty="0"/>
              <a:t>S</a:t>
            </a:r>
            <a:r>
              <a:rPr lang="lv-LV" dirty="0" smtClean="0"/>
              <a:t>kolēnu </a:t>
            </a:r>
            <a:r>
              <a:rPr lang="lv-LV" dirty="0"/>
              <a:t>pašpārvalde ir </a:t>
            </a:r>
            <a:r>
              <a:rPr lang="lv-LV" dirty="0" smtClean="0"/>
              <a:t>neatņemama izglītības procesa </a:t>
            </a:r>
            <a:r>
              <a:rPr lang="lv-LV" dirty="0"/>
              <a:t>sastāvdaļa ar senu vēsturi, </a:t>
            </a:r>
            <a:r>
              <a:rPr lang="lv-LV" dirty="0" smtClean="0"/>
              <a:t>kas sniedz vērtīgu ieguldījumu personības </a:t>
            </a:r>
            <a:r>
              <a:rPr lang="lv-LV" dirty="0"/>
              <a:t>attīstībā.</a:t>
            </a:r>
          </a:p>
        </p:txBody>
      </p:sp>
    </p:spTree>
    <p:extLst>
      <p:ext uri="{BB962C8B-B14F-4D97-AF65-F5344CB8AC3E}">
        <p14:creationId xmlns:p14="http://schemas.microsoft.com/office/powerpoint/2010/main" val="3363362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04911" y="450166"/>
            <a:ext cx="11085341" cy="2106766"/>
          </a:xfrm>
        </p:spPr>
        <p:txBody>
          <a:bodyPr>
            <a:normAutofit fontScale="90000"/>
          </a:bodyPr>
          <a:lstStyle/>
          <a:p>
            <a:pPr algn="just"/>
            <a:r>
              <a:rPr lang="lv-LV" sz="3200" dirty="0" smtClean="0"/>
              <a:t>Jau </a:t>
            </a:r>
            <a:r>
              <a:rPr lang="lv-LV" sz="3200" dirty="0"/>
              <a:t>vairākus gadus nebeidzas skolotāju diskusijas, vai skolēnu institūcijas</a:t>
            </a:r>
            <a:br>
              <a:rPr lang="lv-LV" sz="3200" dirty="0"/>
            </a:br>
            <a:r>
              <a:rPr lang="lv-LV" sz="3200" dirty="0"/>
              <a:t>atbilstošākais nosaukums ir pašpārvalde, vai arī tomēr korektāk izvēlēties</a:t>
            </a:r>
            <a:br>
              <a:rPr lang="lv-LV" sz="3200" dirty="0"/>
            </a:br>
            <a:r>
              <a:rPr lang="lv-LV" sz="3200" dirty="0"/>
              <a:t>terminu līdzpārvalde. Latvijas skolā sastopami abi minētie un vēl vesela </a:t>
            </a:r>
            <a:r>
              <a:rPr lang="lv-LV" sz="3200" dirty="0" smtClean="0"/>
              <a:t>virkne citu </a:t>
            </a:r>
            <a:r>
              <a:rPr lang="lv-LV" sz="3200" dirty="0"/>
              <a:t>nosaukumu.</a:t>
            </a:r>
          </a:p>
        </p:txBody>
      </p:sp>
      <p:sp>
        <p:nvSpPr>
          <p:cNvPr id="3" name="Satura vietturis 2"/>
          <p:cNvSpPr>
            <a:spLocks noGrp="1"/>
          </p:cNvSpPr>
          <p:nvPr>
            <p:ph idx="1"/>
          </p:nvPr>
        </p:nvSpPr>
        <p:spPr>
          <a:xfrm>
            <a:off x="759654" y="2556932"/>
            <a:ext cx="10691447" cy="3675055"/>
          </a:xfrm>
        </p:spPr>
        <p:txBody>
          <a:bodyPr/>
          <a:lstStyle/>
          <a:p>
            <a:pPr marL="0" indent="0" algn="just">
              <a:buNone/>
            </a:pPr>
            <a:r>
              <a:rPr lang="lv-LV" sz="2800" b="1" dirty="0">
                <a:solidFill>
                  <a:srgbClr val="C00000"/>
                </a:solidFill>
              </a:rPr>
              <a:t>Skolēnu pašpārvalde </a:t>
            </a:r>
            <a:r>
              <a:rPr lang="lv-LV" sz="2800" b="1" dirty="0" smtClean="0">
                <a:solidFill>
                  <a:srgbClr val="C00000"/>
                </a:solidFill>
              </a:rPr>
              <a:t>– </a:t>
            </a:r>
            <a:r>
              <a:rPr lang="lv-LV" sz="2800" dirty="0" smtClean="0"/>
              <a:t>institūcija</a:t>
            </a:r>
            <a:r>
              <a:rPr lang="lv-LV" sz="2800" dirty="0"/>
              <a:t>, ko veido no klases izvirzīti vai ievēlēti skolēni, lai risinātu </a:t>
            </a:r>
            <a:r>
              <a:rPr lang="lv-LV" sz="2800" dirty="0" smtClean="0"/>
              <a:t>dažādas problēmas</a:t>
            </a:r>
            <a:r>
              <a:rPr lang="lv-LV" sz="2800" dirty="0"/>
              <a:t>, aizstāvētu skolēnu intereses, realizētu jaunas idejas, lemtu </a:t>
            </a:r>
            <a:r>
              <a:rPr lang="lv-LV" sz="2800" dirty="0" smtClean="0"/>
              <a:t>skolas dzīves </a:t>
            </a:r>
            <a:r>
              <a:rPr lang="lv-LV" sz="2800" dirty="0"/>
              <a:t>jautājumus, organizētu izklaides un izglītojošus pasākumus, </a:t>
            </a:r>
            <a:r>
              <a:rPr lang="lv-LV" sz="2800" dirty="0" smtClean="0"/>
              <a:t>palīdzētu pedagogiem </a:t>
            </a:r>
            <a:r>
              <a:rPr lang="lv-LV" sz="2800" dirty="0"/>
              <a:t>mācību procesa organizēšanā</a:t>
            </a:r>
            <a:r>
              <a:rPr lang="lv-LV" sz="2800" dirty="0" smtClean="0"/>
              <a:t>.</a:t>
            </a:r>
          </a:p>
          <a:p>
            <a:pPr marL="0" indent="0" algn="r">
              <a:buNone/>
            </a:pPr>
            <a:r>
              <a:rPr lang="lv-LV" i="1" dirty="0" smtClean="0"/>
              <a:t>(Pedagoģijas terminu skaidrojošā vārdnīca, 2000.)</a:t>
            </a:r>
          </a:p>
          <a:p>
            <a:pPr marL="0" indent="0" algn="just">
              <a:buNone/>
            </a:pPr>
            <a:r>
              <a:rPr lang="lv-LV" sz="2800" b="1" dirty="0" smtClean="0">
                <a:solidFill>
                  <a:srgbClr val="C00000"/>
                </a:solidFill>
              </a:rPr>
              <a:t>Pašpārvalde - </a:t>
            </a:r>
            <a:r>
              <a:rPr lang="lv-LV" sz="2800" dirty="0" smtClean="0"/>
              <a:t>pārvaldes forma, kārtība, pēc kuras sabiedrība (šajā gadījumā Izglītības iestādes skolēni/audzēkņi) izlemj savus pārvaldes jautājumus.</a:t>
            </a:r>
            <a:endParaRPr lang="lv-LV" sz="2800" dirty="0"/>
          </a:p>
        </p:txBody>
      </p:sp>
    </p:spTree>
    <p:extLst>
      <p:ext uri="{BB962C8B-B14F-4D97-AF65-F5344CB8AC3E}">
        <p14:creationId xmlns:p14="http://schemas.microsoft.com/office/powerpoint/2010/main" val="855702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90843" y="548640"/>
            <a:ext cx="11043139" cy="2926080"/>
          </a:xfrm>
        </p:spPr>
        <p:txBody>
          <a:bodyPr>
            <a:noAutofit/>
          </a:bodyPr>
          <a:lstStyle/>
          <a:p>
            <a:pPr algn="just"/>
            <a:r>
              <a:rPr lang="lv-LV" sz="2800" b="1" dirty="0">
                <a:solidFill>
                  <a:srgbClr val="C00000"/>
                </a:solidFill>
              </a:rPr>
              <a:t>Skolēnu līdzpārvalde </a:t>
            </a:r>
            <a:r>
              <a:rPr lang="lv-LV" sz="2800" b="1" dirty="0" smtClean="0">
                <a:solidFill>
                  <a:srgbClr val="C00000"/>
                </a:solidFill>
              </a:rPr>
              <a:t>- </a:t>
            </a:r>
            <a:r>
              <a:rPr lang="lv-LV" sz="2800" dirty="0" smtClean="0"/>
              <a:t>institūcija</a:t>
            </a:r>
            <a:r>
              <a:rPr lang="lv-LV" sz="2800" dirty="0"/>
              <a:t>, kurā skolēnu apgūst </a:t>
            </a:r>
            <a:r>
              <a:rPr lang="lv-LV" sz="2800" dirty="0" smtClean="0"/>
              <a:t>prasmes sadarboties </a:t>
            </a:r>
            <a:r>
              <a:rPr lang="lv-LV" sz="2800" dirty="0"/>
              <a:t>un piedalīties </a:t>
            </a:r>
            <a:r>
              <a:rPr lang="lv-LV" sz="2800" dirty="0" smtClean="0"/>
              <a:t>skolas dzīves </a:t>
            </a:r>
            <a:r>
              <a:rPr lang="lv-LV" sz="2800" dirty="0"/>
              <a:t>pārvaldē līdzās </a:t>
            </a:r>
            <a:r>
              <a:rPr lang="lv-LV" sz="2800" dirty="0" smtClean="0"/>
              <a:t>direktoram, administrācijai</a:t>
            </a:r>
            <a:r>
              <a:rPr lang="lv-LV" sz="2800" dirty="0"/>
              <a:t>, pedagoģiskajai </a:t>
            </a:r>
            <a:r>
              <a:rPr lang="lv-LV" sz="2800" dirty="0" smtClean="0"/>
              <a:t>padomei, izglītības </a:t>
            </a:r>
            <a:r>
              <a:rPr lang="lv-LV" sz="2800" dirty="0"/>
              <a:t>padomei un vecāku padomei</a:t>
            </a:r>
            <a:r>
              <a:rPr lang="lv-LV" sz="2800" dirty="0" smtClean="0"/>
              <a:t>. </a:t>
            </a:r>
            <a:br>
              <a:rPr lang="lv-LV" sz="2800" dirty="0" smtClean="0"/>
            </a:br>
            <a:r>
              <a:rPr lang="lv-LV" sz="2800" i="1" dirty="0" smtClean="0"/>
              <a:t>(</a:t>
            </a:r>
            <a:r>
              <a:rPr lang="lv-LV" sz="2800" i="1" dirty="0"/>
              <a:t>Rokasgrāmata skolēnu pašpārvalžu konsultantiem, VISC, 2008.,2012.)</a:t>
            </a:r>
          </a:p>
        </p:txBody>
      </p:sp>
      <p:sp>
        <p:nvSpPr>
          <p:cNvPr id="3" name="Satura vietturis 2"/>
          <p:cNvSpPr>
            <a:spLocks noGrp="1"/>
          </p:cNvSpPr>
          <p:nvPr>
            <p:ph idx="1"/>
          </p:nvPr>
        </p:nvSpPr>
        <p:spPr>
          <a:xfrm>
            <a:off x="745588" y="3474720"/>
            <a:ext cx="10705514" cy="2743200"/>
          </a:xfrm>
        </p:spPr>
        <p:txBody>
          <a:bodyPr>
            <a:normAutofit/>
          </a:bodyPr>
          <a:lstStyle/>
          <a:p>
            <a:pPr marL="0" indent="0" algn="just">
              <a:buNone/>
            </a:pPr>
            <a:r>
              <a:rPr lang="lv-LV" sz="3200" b="1" dirty="0" smtClean="0">
                <a:solidFill>
                  <a:srgbClr val="C00000"/>
                </a:solidFill>
              </a:rPr>
              <a:t>Līdzpārvalde - </a:t>
            </a:r>
            <a:r>
              <a:rPr lang="lv-LV" sz="3200" dirty="0" smtClean="0"/>
              <a:t>pārvaldes </a:t>
            </a:r>
            <a:r>
              <a:rPr lang="lv-LV" sz="3200" dirty="0"/>
              <a:t>forma, kārtība, pēc kuras sabiedrība (šajā gadījumā </a:t>
            </a:r>
            <a:r>
              <a:rPr lang="lv-LV" sz="3200" dirty="0" smtClean="0"/>
              <a:t>izglītības iestādes </a:t>
            </a:r>
            <a:r>
              <a:rPr lang="lv-LV" sz="3200" dirty="0"/>
              <a:t>skolēni/audzēkņi) kopā ar citu sabiedrību vai citas sabiedrības (</a:t>
            </a:r>
            <a:r>
              <a:rPr lang="lv-LV" sz="3200" dirty="0" smtClean="0"/>
              <a:t>šajā gadījumā </a:t>
            </a:r>
            <a:r>
              <a:rPr lang="lv-LV" sz="3200" dirty="0"/>
              <a:t>Izglītības iestādes vadība, skolotāji, tehniskie darbinieki) vadībā </a:t>
            </a:r>
            <a:r>
              <a:rPr lang="lv-LV" sz="3200" dirty="0" smtClean="0"/>
              <a:t>izlemj kopīgus </a:t>
            </a:r>
            <a:r>
              <a:rPr lang="lv-LV" sz="3200" dirty="0"/>
              <a:t>jautājumus.</a:t>
            </a:r>
          </a:p>
        </p:txBody>
      </p:sp>
    </p:spTree>
    <p:extLst>
      <p:ext uri="{BB962C8B-B14F-4D97-AF65-F5344CB8AC3E}">
        <p14:creationId xmlns:p14="http://schemas.microsoft.com/office/powerpoint/2010/main" val="3180047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34572" y="478303"/>
            <a:ext cx="11127545" cy="1913206"/>
          </a:xfrm>
        </p:spPr>
        <p:txBody>
          <a:bodyPr>
            <a:noAutofit/>
          </a:bodyPr>
          <a:lstStyle/>
          <a:p>
            <a:pPr algn="just"/>
            <a:r>
              <a:rPr lang="lv-LV" sz="3200" dirty="0" smtClean="0"/>
              <a:t>Viedokļu </a:t>
            </a:r>
            <a:r>
              <a:rPr lang="lv-LV" sz="3200" dirty="0"/>
              <a:t>par to, kas </a:t>
            </a:r>
            <a:r>
              <a:rPr lang="lv-LV" sz="3200" dirty="0" smtClean="0"/>
              <a:t>ir skolēnu </a:t>
            </a:r>
            <a:r>
              <a:rPr lang="lv-LV" sz="3200" dirty="0"/>
              <a:t>pašpārvalde, kas ir līdzpārvalde un kāds termins lietojams </a:t>
            </a:r>
            <a:r>
              <a:rPr lang="lv-LV" sz="3200" dirty="0" smtClean="0"/>
              <a:t>skolēnu institūcijas apzīmēšanai. </a:t>
            </a:r>
            <a:r>
              <a:rPr lang="lv-LV" sz="3200" dirty="0" smtClean="0"/>
              <a:t/>
            </a:r>
            <a:br>
              <a:rPr lang="lv-LV" sz="3200" dirty="0" smtClean="0"/>
            </a:br>
            <a:r>
              <a:rPr lang="lv-LV" sz="3200" dirty="0" smtClean="0"/>
              <a:t>Pētot </a:t>
            </a:r>
            <a:r>
              <a:rPr lang="lv-LV" sz="3200" dirty="0"/>
              <a:t>citu valstu pieredzi un terminoloģiju, redzam, ka </a:t>
            </a:r>
            <a:r>
              <a:rPr lang="lv-LV" sz="3200" b="1" dirty="0" smtClean="0">
                <a:solidFill>
                  <a:srgbClr val="C00000"/>
                </a:solidFill>
              </a:rPr>
              <a:t>vienojošais termins tomēr </a:t>
            </a:r>
            <a:r>
              <a:rPr lang="lv-LV" sz="3200" b="1" dirty="0">
                <a:solidFill>
                  <a:srgbClr val="C00000"/>
                </a:solidFill>
              </a:rPr>
              <a:t>ir pašpārvalde</a:t>
            </a:r>
            <a:r>
              <a:rPr lang="lv-LV" sz="3200" dirty="0"/>
              <a:t>, </a:t>
            </a:r>
            <a:r>
              <a:rPr lang="lv-LV" sz="3200" dirty="0" smtClean="0"/>
              <a:t>piemēram:</a:t>
            </a:r>
            <a:endParaRPr lang="lv-LV" sz="3200" dirty="0"/>
          </a:p>
        </p:txBody>
      </p:sp>
      <p:sp>
        <p:nvSpPr>
          <p:cNvPr id="3" name="Satura vietturis 2"/>
          <p:cNvSpPr>
            <a:spLocks noGrp="1"/>
          </p:cNvSpPr>
          <p:nvPr>
            <p:ph idx="1"/>
          </p:nvPr>
        </p:nvSpPr>
        <p:spPr>
          <a:xfrm>
            <a:off x="773723" y="2391510"/>
            <a:ext cx="10761784" cy="3910816"/>
          </a:xfrm>
        </p:spPr>
        <p:txBody>
          <a:bodyPr>
            <a:normAutofit fontScale="92500" lnSpcReduction="20000"/>
          </a:bodyPr>
          <a:lstStyle/>
          <a:p>
            <a:endParaRPr lang="lv-LV" sz="3600" dirty="0" smtClean="0"/>
          </a:p>
          <a:p>
            <a:r>
              <a:rPr lang="lv-LV" sz="3600" b="1" dirty="0" err="1" smtClean="0"/>
              <a:t>self</a:t>
            </a:r>
            <a:r>
              <a:rPr lang="lv-LV" sz="3600" b="1" dirty="0" smtClean="0"/>
              <a:t> </a:t>
            </a:r>
            <a:r>
              <a:rPr lang="lv-LV" sz="3600" b="1" dirty="0"/>
              <a:t>– </a:t>
            </a:r>
            <a:r>
              <a:rPr lang="lv-LV" sz="3600" b="1" dirty="0" err="1"/>
              <a:t>government</a:t>
            </a:r>
            <a:r>
              <a:rPr lang="lv-LV" sz="3600" b="1" dirty="0"/>
              <a:t> angļu valodā</a:t>
            </a:r>
          </a:p>
          <a:p>
            <a:r>
              <a:rPr lang="lv-LV" sz="3600" b="1" dirty="0" err="1" smtClean="0"/>
              <a:t>Selbstverwaltung</a:t>
            </a:r>
            <a:r>
              <a:rPr lang="lv-LV" sz="3600" b="1" dirty="0" smtClean="0"/>
              <a:t> </a:t>
            </a:r>
            <a:r>
              <a:rPr lang="lv-LV" sz="3600" b="1" dirty="0"/>
              <a:t>vācu valodā</a:t>
            </a:r>
          </a:p>
          <a:p>
            <a:r>
              <a:rPr lang="lv-LV" sz="3600" b="1" dirty="0" err="1" smtClean="0"/>
              <a:t>Samoupravljenije</a:t>
            </a:r>
            <a:r>
              <a:rPr lang="lv-LV" sz="3600" b="1" dirty="0" smtClean="0"/>
              <a:t> </a:t>
            </a:r>
            <a:r>
              <a:rPr lang="lv-LV" sz="3600" b="1" dirty="0"/>
              <a:t>krievu </a:t>
            </a:r>
            <a:r>
              <a:rPr lang="lv-LV" sz="3600" b="1" dirty="0" smtClean="0"/>
              <a:t>valodā</a:t>
            </a:r>
          </a:p>
          <a:p>
            <a:endParaRPr lang="lv-LV" sz="3600" dirty="0"/>
          </a:p>
          <a:p>
            <a:pPr marL="0" indent="0" algn="ctr">
              <a:buNone/>
            </a:pPr>
            <a:r>
              <a:rPr lang="lv-LV" sz="3600" dirty="0"/>
              <a:t>Līdz ar to </a:t>
            </a:r>
            <a:r>
              <a:rPr lang="lv-LV" sz="3600" dirty="0" smtClean="0"/>
              <a:t>kā </a:t>
            </a:r>
            <a:r>
              <a:rPr lang="lv-LV" sz="3600" dirty="0"/>
              <a:t>vienojošo apzīmējumu lietosim terminu </a:t>
            </a:r>
            <a:r>
              <a:rPr lang="lv-LV" sz="3600" dirty="0" smtClean="0"/>
              <a:t>skolēnu </a:t>
            </a:r>
            <a:r>
              <a:rPr lang="lv-LV" sz="3600" b="1" dirty="0" smtClean="0">
                <a:solidFill>
                  <a:srgbClr val="C00000"/>
                </a:solidFill>
              </a:rPr>
              <a:t>pašpārvalde.</a:t>
            </a:r>
            <a:endParaRPr lang="lv-LV" sz="3600" b="1" dirty="0">
              <a:solidFill>
                <a:srgbClr val="C00000"/>
              </a:solidFill>
            </a:endParaRPr>
          </a:p>
        </p:txBody>
      </p:sp>
    </p:spTree>
    <p:extLst>
      <p:ext uri="{BB962C8B-B14F-4D97-AF65-F5344CB8AC3E}">
        <p14:creationId xmlns:p14="http://schemas.microsoft.com/office/powerpoint/2010/main" val="1807761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47114" y="647114"/>
            <a:ext cx="10902461" cy="1519311"/>
          </a:xfrm>
        </p:spPr>
        <p:txBody>
          <a:bodyPr>
            <a:normAutofit fontScale="90000"/>
          </a:bodyPr>
          <a:lstStyle/>
          <a:p>
            <a:pPr algn="just"/>
            <a:r>
              <a:rPr lang="lv-LV" dirty="0">
                <a:solidFill>
                  <a:srgbClr val="C00000"/>
                </a:solidFill>
              </a:rPr>
              <a:t>I</a:t>
            </a:r>
            <a:r>
              <a:rPr lang="lv-LV" dirty="0" smtClean="0">
                <a:solidFill>
                  <a:srgbClr val="C00000"/>
                </a:solidFill>
              </a:rPr>
              <a:t>zglītības </a:t>
            </a:r>
            <a:r>
              <a:rPr lang="lv-LV" dirty="0">
                <a:solidFill>
                  <a:srgbClr val="C00000"/>
                </a:solidFill>
              </a:rPr>
              <a:t>iestādē skolēnu pašpārvaldes </a:t>
            </a:r>
            <a:r>
              <a:rPr lang="lv-LV" dirty="0" smtClean="0">
                <a:solidFill>
                  <a:srgbClr val="C00000"/>
                </a:solidFill>
              </a:rPr>
              <a:t>darbība reglamentēta šādos </a:t>
            </a:r>
            <a:r>
              <a:rPr lang="lv-LV" dirty="0">
                <a:solidFill>
                  <a:srgbClr val="C00000"/>
                </a:solidFill>
              </a:rPr>
              <a:t>izglītības iestādes dokumentos:</a:t>
            </a:r>
          </a:p>
        </p:txBody>
      </p:sp>
      <p:sp>
        <p:nvSpPr>
          <p:cNvPr id="3" name="Satura vietturis 2"/>
          <p:cNvSpPr>
            <a:spLocks noGrp="1"/>
          </p:cNvSpPr>
          <p:nvPr>
            <p:ph idx="1"/>
          </p:nvPr>
        </p:nvSpPr>
        <p:spPr>
          <a:xfrm>
            <a:off x="759654" y="2556931"/>
            <a:ext cx="10789921" cy="3703191"/>
          </a:xfrm>
        </p:spPr>
        <p:txBody>
          <a:bodyPr>
            <a:normAutofit/>
          </a:bodyPr>
          <a:lstStyle/>
          <a:p>
            <a:r>
              <a:rPr lang="lv-LV" sz="4400" dirty="0"/>
              <a:t>Izglītības iestādes </a:t>
            </a:r>
            <a:r>
              <a:rPr lang="lv-LV" sz="4400" dirty="0" smtClean="0"/>
              <a:t>nolikums</a:t>
            </a:r>
            <a:endParaRPr lang="lv-LV" sz="4400" dirty="0"/>
          </a:p>
          <a:p>
            <a:r>
              <a:rPr lang="lv-LV" sz="4400" dirty="0" smtClean="0"/>
              <a:t>Izglītības </a:t>
            </a:r>
            <a:r>
              <a:rPr lang="lv-LV" sz="4400" dirty="0"/>
              <a:t>iestādes iekšējās kārtības </a:t>
            </a:r>
            <a:r>
              <a:rPr lang="lv-LV" sz="4400" dirty="0" smtClean="0"/>
              <a:t>noteikumi</a:t>
            </a:r>
            <a:endParaRPr lang="lv-LV" sz="4400" dirty="0"/>
          </a:p>
          <a:p>
            <a:r>
              <a:rPr lang="lv-LV" sz="4400" dirty="0" smtClean="0"/>
              <a:t>Izglītības </a:t>
            </a:r>
            <a:r>
              <a:rPr lang="lv-LV" sz="4400" dirty="0"/>
              <a:t>iestādes skolēnu pašpārvaldes </a:t>
            </a:r>
            <a:r>
              <a:rPr lang="lv-LV" sz="4400" dirty="0" smtClean="0"/>
              <a:t>nolikums</a:t>
            </a:r>
            <a:endParaRPr lang="lv-LV" sz="4400" dirty="0"/>
          </a:p>
        </p:txBody>
      </p:sp>
    </p:spTree>
    <p:extLst>
      <p:ext uri="{BB962C8B-B14F-4D97-AF65-F5344CB8AC3E}">
        <p14:creationId xmlns:p14="http://schemas.microsoft.com/office/powerpoint/2010/main" val="1812339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90843" y="647114"/>
            <a:ext cx="10958732" cy="1638885"/>
          </a:xfrm>
        </p:spPr>
        <p:txBody>
          <a:bodyPr>
            <a:normAutofit/>
          </a:bodyPr>
          <a:lstStyle/>
          <a:p>
            <a:r>
              <a:rPr lang="lv-LV" dirty="0" smtClean="0"/>
              <a:t>Četri </a:t>
            </a:r>
            <a:r>
              <a:rPr lang="lv-LV" dirty="0"/>
              <a:t>dotie </a:t>
            </a:r>
            <a:r>
              <a:rPr lang="lv-LV" dirty="0" smtClean="0"/>
              <a:t>apgalvojumi, kuri </a:t>
            </a:r>
            <a:r>
              <a:rPr lang="lv-LV" dirty="0"/>
              <a:t>raksturo labvēlīgu </a:t>
            </a:r>
            <a:r>
              <a:rPr lang="lv-LV" dirty="0" smtClean="0"/>
              <a:t>vidi skolēnu pašpārvaldes darbībai: </a:t>
            </a:r>
            <a:endParaRPr lang="lv-LV" dirty="0"/>
          </a:p>
        </p:txBody>
      </p:sp>
      <p:sp>
        <p:nvSpPr>
          <p:cNvPr id="3" name="Satura vietturis 2"/>
          <p:cNvSpPr>
            <a:spLocks noGrp="1"/>
          </p:cNvSpPr>
          <p:nvPr>
            <p:ph idx="1"/>
          </p:nvPr>
        </p:nvSpPr>
        <p:spPr>
          <a:xfrm>
            <a:off x="787791" y="2433711"/>
            <a:ext cx="10761784" cy="3727937"/>
          </a:xfrm>
        </p:spPr>
        <p:txBody>
          <a:bodyPr>
            <a:normAutofit/>
          </a:bodyPr>
          <a:lstStyle/>
          <a:p>
            <a:r>
              <a:rPr lang="lv-LV" dirty="0"/>
              <a:t>izglītības iestādē ir izveidota un reāli darbojas skolēnu pašpārvalde;</a:t>
            </a:r>
          </a:p>
          <a:p>
            <a:r>
              <a:rPr lang="lv-LV" dirty="0" smtClean="0"/>
              <a:t>skolēnu </a:t>
            </a:r>
            <a:r>
              <a:rPr lang="lv-LV" dirty="0"/>
              <a:t>pašpārvalde darbojas izglītojamo interešu aizstāvībai un </a:t>
            </a:r>
            <a:r>
              <a:rPr lang="lv-LV" dirty="0" smtClean="0"/>
              <a:t>to saskaņošanai </a:t>
            </a:r>
            <a:r>
              <a:rPr lang="lv-LV" dirty="0"/>
              <a:t>ar izglītības iestādes administrāciju, piedaloties </a:t>
            </a:r>
            <a:r>
              <a:rPr lang="lv-LV" dirty="0" smtClean="0"/>
              <a:t>izglītības iestādes </a:t>
            </a:r>
            <a:r>
              <a:rPr lang="lv-LV" dirty="0"/>
              <a:t>darbības pilnveidošanā;</a:t>
            </a:r>
          </a:p>
          <a:p>
            <a:r>
              <a:rPr lang="lv-LV" dirty="0" smtClean="0"/>
              <a:t>visas </a:t>
            </a:r>
            <a:r>
              <a:rPr lang="lv-LV" dirty="0"/>
              <a:t>izglītības procesā iesaistītās puses ir informētas par </a:t>
            </a:r>
            <a:r>
              <a:rPr lang="lv-LV" dirty="0" smtClean="0"/>
              <a:t>izglītības iestādes </a:t>
            </a:r>
            <a:r>
              <a:rPr lang="lv-LV" dirty="0"/>
              <a:t>skolēnu pašpārvaldes veiktajiem uzdevumiem un </a:t>
            </a:r>
            <a:r>
              <a:rPr lang="lv-LV" dirty="0" smtClean="0"/>
              <a:t>pieņemtajiem lēmumiem </a:t>
            </a:r>
            <a:r>
              <a:rPr lang="lv-LV" dirty="0"/>
              <a:t>un var izteikt </a:t>
            </a:r>
            <a:r>
              <a:rPr lang="lv-LV" dirty="0" smtClean="0"/>
              <a:t>savus priekšlikumus </a:t>
            </a:r>
            <a:r>
              <a:rPr lang="lv-LV" dirty="0"/>
              <a:t>turpmākajam </a:t>
            </a:r>
            <a:r>
              <a:rPr lang="lv-LV" dirty="0" smtClean="0"/>
              <a:t>skolēnu pašpārvaldes </a:t>
            </a:r>
            <a:r>
              <a:rPr lang="lv-LV" dirty="0"/>
              <a:t>darbam;</a:t>
            </a:r>
          </a:p>
          <a:p>
            <a:r>
              <a:rPr lang="lv-LV" dirty="0" smtClean="0"/>
              <a:t>skolas </a:t>
            </a:r>
            <a:r>
              <a:rPr lang="lv-LV" dirty="0"/>
              <a:t>administrācija, pedagogi un citi speciālisti atbalsta </a:t>
            </a:r>
            <a:r>
              <a:rPr lang="lv-LV" dirty="0" smtClean="0"/>
              <a:t>skolēnu pašpārvaldes </a:t>
            </a:r>
            <a:r>
              <a:rPr lang="lv-LV" dirty="0"/>
              <a:t>darbu un iniciatīvas, uzticas skolēnu pašpārvaldei.</a:t>
            </a:r>
          </a:p>
        </p:txBody>
      </p:sp>
    </p:spTree>
    <p:extLst>
      <p:ext uri="{BB962C8B-B14F-4D97-AF65-F5344CB8AC3E}">
        <p14:creationId xmlns:p14="http://schemas.microsoft.com/office/powerpoint/2010/main" val="4091142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295402" y="675250"/>
            <a:ext cx="9601196" cy="1378633"/>
          </a:xfrm>
        </p:spPr>
        <p:txBody>
          <a:bodyPr/>
          <a:lstStyle/>
          <a:p>
            <a:r>
              <a:rPr lang="lv-LV" dirty="0">
                <a:solidFill>
                  <a:srgbClr val="C00000"/>
                </a:solidFill>
              </a:rPr>
              <a:t>Ieteikumi</a:t>
            </a:r>
          </a:p>
        </p:txBody>
      </p:sp>
      <p:sp>
        <p:nvSpPr>
          <p:cNvPr id="3" name="Satura vietturis 2"/>
          <p:cNvSpPr>
            <a:spLocks noGrp="1"/>
          </p:cNvSpPr>
          <p:nvPr>
            <p:ph idx="1"/>
          </p:nvPr>
        </p:nvSpPr>
        <p:spPr>
          <a:xfrm>
            <a:off x="759654" y="2556931"/>
            <a:ext cx="10691447" cy="3787597"/>
          </a:xfrm>
        </p:spPr>
        <p:txBody>
          <a:bodyPr>
            <a:normAutofit fontScale="92500" lnSpcReduction="10000"/>
          </a:bodyPr>
          <a:lstStyle/>
          <a:p>
            <a:r>
              <a:rPr lang="lv-LV" dirty="0"/>
              <a:t> </a:t>
            </a:r>
            <a:r>
              <a:rPr lang="lv-LV" sz="2800" dirty="0"/>
              <a:t>Vispirms izvērtējiet skolēnu pašpārvaldes darbību savā skolā </a:t>
            </a:r>
            <a:r>
              <a:rPr lang="lv-LV" sz="2800" dirty="0" smtClean="0"/>
              <a:t>un pārdomājiet</a:t>
            </a:r>
            <a:r>
              <a:rPr lang="lv-LV" sz="2800" dirty="0"/>
              <a:t>, kas būtu jāmaina, lai tā atbilstu skolēnu pašpārvaldes </a:t>
            </a:r>
            <a:r>
              <a:rPr lang="lv-LV" sz="2800" dirty="0" smtClean="0"/>
              <a:t>pamatidejai un </a:t>
            </a:r>
            <a:r>
              <a:rPr lang="lv-LV" sz="2800" dirty="0"/>
              <a:t>varētu pilnvērtīgi veikt izvirzītos uzdevumus.</a:t>
            </a:r>
          </a:p>
          <a:p>
            <a:r>
              <a:rPr lang="lv-LV" sz="2800" dirty="0" smtClean="0"/>
              <a:t>Atcerieties</a:t>
            </a:r>
            <a:r>
              <a:rPr lang="lv-LV" sz="2800" dirty="0"/>
              <a:t>, ka skolēnu pašpārvaldei ir pietiekami liela loma </a:t>
            </a:r>
            <a:r>
              <a:rPr lang="lv-LV" sz="2800" dirty="0" smtClean="0"/>
              <a:t>savstarpējo attiecību </a:t>
            </a:r>
            <a:r>
              <a:rPr lang="lv-LV" sz="2800" dirty="0"/>
              <a:t>veidošanā izglītības iestādē, tolerances audzināšanā, </a:t>
            </a:r>
            <a:r>
              <a:rPr lang="lv-LV" sz="2800" dirty="0" smtClean="0"/>
              <a:t>konfliktu risināšanā</a:t>
            </a:r>
            <a:r>
              <a:rPr lang="lv-LV" sz="2800" dirty="0"/>
              <a:t>, stereotipu un aizspriedumu mazināšanā, dažādu kultūru </a:t>
            </a:r>
            <a:r>
              <a:rPr lang="lv-LV" sz="2800" dirty="0" smtClean="0"/>
              <a:t>pārstāvju saskarsmē </a:t>
            </a:r>
            <a:r>
              <a:rPr lang="lv-LV" sz="2800" dirty="0"/>
              <a:t>utt. Tāpēc ir nozīmīgi ietvert šos jautājumus skolēnu </a:t>
            </a:r>
            <a:r>
              <a:rPr lang="lv-LV" sz="2800" dirty="0" smtClean="0"/>
              <a:t>pašpārvaldes darba </a:t>
            </a:r>
            <a:r>
              <a:rPr lang="lv-LV" sz="2800" dirty="0"/>
              <a:t>uzdevumos, caur šīm tēmām vienlaikus sekmējot citu </a:t>
            </a:r>
            <a:r>
              <a:rPr lang="lv-LV" sz="2800" dirty="0" smtClean="0"/>
              <a:t>uzdevumu īstenošanu </a:t>
            </a:r>
            <a:r>
              <a:rPr lang="lv-LV" sz="2800" dirty="0"/>
              <a:t>un labvēlīgas skolas vides veidošanu.</a:t>
            </a:r>
          </a:p>
        </p:txBody>
      </p:sp>
    </p:spTree>
    <p:extLst>
      <p:ext uri="{BB962C8B-B14F-4D97-AF65-F5344CB8AC3E}">
        <p14:creationId xmlns:p14="http://schemas.microsoft.com/office/powerpoint/2010/main" val="1557613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abiskums">
  <a:themeElements>
    <a:clrScheme name="Dabiskums">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Dabisku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abiskums">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72</TotalTime>
  <Words>469</Words>
  <Application>Microsoft Office PowerPoint</Application>
  <PresentationFormat>Platekrāna</PresentationFormat>
  <Paragraphs>35</Paragraphs>
  <Slides>9</Slides>
  <Notes>0</Notes>
  <HiddenSlides>0</HiddenSlides>
  <MMClips>0</MMClips>
  <ScaleCrop>false</ScaleCrop>
  <HeadingPairs>
    <vt:vector size="6" baseType="variant">
      <vt:variant>
        <vt:lpstr>Lietotie fonti</vt:lpstr>
      </vt:variant>
      <vt:variant>
        <vt:i4>2</vt:i4>
      </vt:variant>
      <vt:variant>
        <vt:lpstr>Dizains</vt:lpstr>
      </vt:variant>
      <vt:variant>
        <vt:i4>1</vt:i4>
      </vt:variant>
      <vt:variant>
        <vt:lpstr>Slaidu virsraksti</vt:lpstr>
      </vt:variant>
      <vt:variant>
        <vt:i4>9</vt:i4>
      </vt:variant>
    </vt:vector>
  </HeadingPairs>
  <TitlesOfParts>
    <vt:vector size="12" baseType="lpstr">
      <vt:lpstr>Arial</vt:lpstr>
      <vt:lpstr>Garamond</vt:lpstr>
      <vt:lpstr>Dabiskums</vt:lpstr>
      <vt:lpstr>SKOLĒNU PAŠPĀRVALDES DARBA TIESISKAIS REGULĒJUMS</vt:lpstr>
      <vt:lpstr>Valsts izglītības satura centrs arvien biežāk saņem pedagogu jautājumus par dažiem skolēnu pašpārvaldes darbības aspektiem.  Aktuālākie un biežāk uzdotie no tiem ir:</vt:lpstr>
      <vt:lpstr>Skolēnu pašpārvaldei ideālā situācijā vajadzētu būt uz demokrātijas un brīvas izvēles principiem veidotai institūcija, jo kā obligāts veidojums tā nevarēs pilnvērtīgi veikt savus uzdevumus.  Skolēnu pašpārvalde ir neatņemama izglītības procesa sastāvdaļa ar senu vēsturi, kas sniedz vērtīgu ieguldījumu personības attīstībā.</vt:lpstr>
      <vt:lpstr>Jau vairākus gadus nebeidzas skolotāju diskusijas, vai skolēnu institūcijas atbilstošākais nosaukums ir pašpārvalde, vai arī tomēr korektāk izvēlēties terminu līdzpārvalde. Latvijas skolā sastopami abi minētie un vēl vesela virkne citu nosaukumu.</vt:lpstr>
      <vt:lpstr>Skolēnu līdzpārvalde - institūcija, kurā skolēnu apgūst prasmes sadarboties un piedalīties skolas dzīves pārvaldē līdzās direktoram, administrācijai, pedagoģiskajai padomei, izglītības padomei un vecāku padomei.  (Rokasgrāmata skolēnu pašpārvalžu konsultantiem, VISC, 2008.,2012.)</vt:lpstr>
      <vt:lpstr>Viedokļu par to, kas ir skolēnu pašpārvalde, kas ir līdzpārvalde un kāds termins lietojams skolēnu institūcijas apzīmēšanai.  Pētot citu valstu pieredzi un terminoloģiju, redzam, ka vienojošais termins tomēr ir pašpārvalde, piemēram:</vt:lpstr>
      <vt:lpstr>Izglītības iestādē skolēnu pašpārvaldes darbība reglamentēta šādos izglītības iestādes dokumentos:</vt:lpstr>
      <vt:lpstr>Četri dotie apgalvojumi, kuri raksturo labvēlīgu vidi skolēnu pašpārvaldes darbībai: </vt:lpstr>
      <vt:lpstr>Ieteikumi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SKOLĒNU PAŠPĀRVALŽU DARBA TIESISKAIS REGULĒJUMS</dc:title>
  <dc:creator>Maritana</dc:creator>
  <cp:lastModifiedBy>Maritana</cp:lastModifiedBy>
  <cp:revision>9</cp:revision>
  <dcterms:created xsi:type="dcterms:W3CDTF">2019-01-14T20:01:18Z</dcterms:created>
  <dcterms:modified xsi:type="dcterms:W3CDTF">2020-11-01T13:22:28Z</dcterms:modified>
</cp:coreProperties>
</file>